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ms-office.legacyDiagramTex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69" r:id="rId2"/>
    <p:sldId id="263" r:id="rId3"/>
    <p:sldId id="264" r:id="rId4"/>
    <p:sldId id="265" r:id="rId5"/>
    <p:sldId id="279" r:id="rId6"/>
    <p:sldId id="257" r:id="rId7"/>
    <p:sldId id="273" r:id="rId8"/>
    <p:sldId id="275" r:id="rId9"/>
    <p:sldId id="278" r:id="rId10"/>
    <p:sldId id="277" r:id="rId11"/>
    <p:sldId id="259" r:id="rId12"/>
    <p:sldId id="26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06/relationships/legacyDocTextInfo" Target="legacyDocTextInfo.bin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44462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2338" y="1600201"/>
            <a:ext cx="4044462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296A174-2588-49D7-8298-07D8DE004FD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Индивидуальное развитие особи, всю совокупность её преобразований от возникновения до конца жизни называют онтогенезом.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rganization Chart 5"/>
          <p:cNvGraphicFramePr>
            <a:graphicFrameLocks/>
          </p:cNvGraphicFramePr>
          <p:nvPr/>
        </p:nvGraphicFramePr>
        <p:xfrm>
          <a:off x="0" y="609600"/>
          <a:ext cx="8643938" cy="6248400"/>
        </p:xfrm>
        <a:graphic>
          <a:graphicData uri="http://schemas.openxmlformats.org/drawingml/2006/compatibility">
            <com:legacyDrawing xmlns:com="http://schemas.openxmlformats.org/drawingml/2006/compatibility" spid="_x0000_s1026"/>
          </a:graphicData>
        </a:graphic>
      </p:graphicFrame>
      <p:cxnSp>
        <p:nvCxnSpPr>
          <p:cNvPr id="4" name="Прямая со стрелкой 3"/>
          <p:cNvCxnSpPr/>
          <p:nvPr/>
        </p:nvCxnSpPr>
        <p:spPr>
          <a:xfrm rot="16200000" flipH="1">
            <a:off x="5572132" y="3143248"/>
            <a:ext cx="1214446" cy="1071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2393141" y="3321843"/>
            <a:ext cx="1214446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1538" y="2000240"/>
            <a:ext cx="750099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</a:rPr>
              <a:t>Изучением вопросов, связанных с индивидуальным развитием организмов, занимается </a:t>
            </a:r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</a:rPr>
              <a:t>эмбриология</a:t>
            </a:r>
            <a:r>
              <a:rPr lang="ru-RU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</a:rPr>
              <a:t> </a:t>
            </a:r>
          </a:p>
          <a:p>
            <a:pPr>
              <a:defRPr/>
            </a:pPr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</a:rPr>
              <a:t>   (от греч. е</a:t>
            </a: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</a:rPr>
              <a:t>mbryon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</a:rPr>
              <a:t> –</a:t>
            </a:r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</a:rPr>
              <a:t> зародыш).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8794" y="500042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Карл Эрнест фон Бэр </a:t>
            </a:r>
            <a:br>
              <a:rPr lang="ru-RU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(1792 – 1876)</a:t>
            </a:r>
            <a:endParaRPr lang="ru-RU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Picture 4" descr="карл бэ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1025" y="1989138"/>
            <a:ext cx="3198813" cy="4248150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286248" y="2500306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Основателем современной </a:t>
            </a:r>
          </a:p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эмбриологии считается академик Российской Академии К.М.Бэр.</a:t>
            </a:r>
          </a:p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В 1828 году он опубликовал сочинение «История развития животных», в котором доказывал, что человек развивается по единому плану со всеми позвоночными животными.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7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4042997" cy="1139825"/>
          </a:xfrm>
        </p:spPr>
        <p:txBody>
          <a:bodyPr/>
          <a:lstStyle/>
          <a:p>
            <a:r>
              <a:rPr lang="ru-RU" sz="3200"/>
              <a:t>Ученные - эмбриологи</a:t>
            </a:r>
          </a:p>
        </p:txBody>
      </p:sp>
      <p:sp>
        <p:nvSpPr>
          <p:cNvPr id="40968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1"/>
            <a:ext cx="4038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ru-RU" sz="1600"/>
              <a:t> </a:t>
            </a:r>
            <a:r>
              <a:rPr lang="ru-RU" sz="3300"/>
              <a:t>  </a:t>
            </a:r>
            <a:r>
              <a:rPr lang="ru-RU" sz="1600"/>
              <a:t>Бэр – основатель эмбриологии в 1828 г. на основе фундаментальных наблюдений над развитием зародышей некоторых животных положил начало научной эмбриологии</a:t>
            </a:r>
          </a:p>
          <a:p>
            <a:pPr>
              <a:lnSpc>
                <a:spcPct val="80000"/>
              </a:lnSpc>
            </a:pPr>
            <a:r>
              <a:rPr lang="ru-RU" sz="1600"/>
              <a:t>А. О. Ковалевский и И.И. Мечников установили принцип развития животных</a:t>
            </a:r>
          </a:p>
          <a:p>
            <a:pPr>
              <a:lnSpc>
                <a:spcPct val="80000"/>
              </a:lnSpc>
            </a:pPr>
            <a:r>
              <a:rPr lang="ru-RU" sz="1600"/>
              <a:t>Ф. Мюллер и Э.  Геккель сформулировали биогенетический закон</a:t>
            </a:r>
          </a:p>
          <a:p>
            <a:pPr>
              <a:lnSpc>
                <a:spcPct val="80000"/>
              </a:lnSpc>
            </a:pPr>
            <a:r>
              <a:rPr lang="ru-RU" sz="1600"/>
              <a:t>А. Н. Северцов произвел дальнейшую разработку вопросов эволюционной эмбриологии</a:t>
            </a:r>
          </a:p>
          <a:p>
            <a:pPr>
              <a:lnSpc>
                <a:spcPct val="80000"/>
              </a:lnSpc>
            </a:pPr>
            <a:r>
              <a:rPr lang="ru-RU" sz="1600"/>
              <a:t>И.И. Шмальгаузен занимался вопросами сравнительной эмбриологии позвоночных</a:t>
            </a:r>
          </a:p>
          <a:p>
            <a:pPr>
              <a:lnSpc>
                <a:spcPct val="80000"/>
              </a:lnSpc>
            </a:pPr>
            <a:r>
              <a:rPr lang="ru-RU" sz="1600"/>
              <a:t>Ч. Дарвин  разработал эволюционную теорию, изучал наследственность и изменчивость организмов </a:t>
            </a:r>
          </a:p>
        </p:txBody>
      </p:sp>
      <p:pic>
        <p:nvPicPr>
          <p:cNvPr id="40970" name="Picture 10" descr="шмальгаузен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237285" y="692150"/>
            <a:ext cx="1204546" cy="1512888"/>
          </a:xfrm>
          <a:noFill/>
          <a:ln/>
        </p:spPr>
      </p:pic>
      <p:pic>
        <p:nvPicPr>
          <p:cNvPr id="40971" name="Picture 11" descr="северце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70531" y="2781301"/>
            <a:ext cx="1063869" cy="1439863"/>
          </a:xfrm>
          <a:prstGeom prst="rect">
            <a:avLst/>
          </a:prstGeom>
          <a:noFill/>
        </p:spPr>
      </p:pic>
      <p:pic>
        <p:nvPicPr>
          <p:cNvPr id="40972" name="Picture 12" descr="мюллер"/>
          <p:cNvPicPr>
            <a:picLocks noChangeAspect="1" noChangeArrowheads="1"/>
          </p:cNvPicPr>
          <p:nvPr/>
        </p:nvPicPr>
        <p:blipFill>
          <a:blip r:embed="rId4"/>
          <a:srcRect l="9967" r="10515" b="8629"/>
          <a:stretch>
            <a:fillRect/>
          </a:stretch>
        </p:blipFill>
        <p:spPr bwMode="auto">
          <a:xfrm>
            <a:off x="7496908" y="620714"/>
            <a:ext cx="1063869" cy="1512887"/>
          </a:xfrm>
          <a:prstGeom prst="rect">
            <a:avLst/>
          </a:prstGeom>
          <a:noFill/>
        </p:spPr>
      </p:pic>
      <p:pic>
        <p:nvPicPr>
          <p:cNvPr id="40973" name="Picture 13" descr="дарвин"/>
          <p:cNvPicPr>
            <a:picLocks noChangeAspect="1" noChangeArrowheads="1"/>
          </p:cNvPicPr>
          <p:nvPr/>
        </p:nvPicPr>
        <p:blipFill>
          <a:blip r:embed="rId5"/>
          <a:srcRect l="18402" b="29776"/>
          <a:stretch>
            <a:fillRect/>
          </a:stretch>
        </p:blipFill>
        <p:spPr bwMode="auto">
          <a:xfrm>
            <a:off x="5237285" y="5229225"/>
            <a:ext cx="1182566" cy="1295400"/>
          </a:xfrm>
          <a:prstGeom prst="rect">
            <a:avLst/>
          </a:prstGeom>
          <a:noFill/>
        </p:spPr>
      </p:pic>
      <p:pic>
        <p:nvPicPr>
          <p:cNvPr id="40974" name="Picture 14" descr="бэр"/>
          <p:cNvPicPr>
            <a:picLocks noChangeAspect="1" noChangeArrowheads="1"/>
          </p:cNvPicPr>
          <p:nvPr/>
        </p:nvPicPr>
        <p:blipFill>
          <a:blip r:embed="rId6"/>
          <a:srcRect r="14180" b="11993"/>
          <a:stretch>
            <a:fillRect/>
          </a:stretch>
        </p:blipFill>
        <p:spPr bwMode="auto">
          <a:xfrm>
            <a:off x="5237284" y="2636839"/>
            <a:ext cx="1197220" cy="1584325"/>
          </a:xfrm>
          <a:prstGeom prst="rect">
            <a:avLst/>
          </a:prstGeom>
          <a:noFill/>
        </p:spPr>
      </p:pic>
      <p:pic>
        <p:nvPicPr>
          <p:cNvPr id="40976" name="Picture 16" descr="геккель"/>
          <p:cNvPicPr>
            <a:picLocks noChangeAspect="1" noChangeArrowheads="1"/>
          </p:cNvPicPr>
          <p:nvPr/>
        </p:nvPicPr>
        <p:blipFill>
          <a:blip r:embed="rId7"/>
          <a:srcRect l="8905" t="7831" r="11156" b="18073"/>
          <a:stretch>
            <a:fillRect/>
          </a:stretch>
        </p:blipFill>
        <p:spPr bwMode="auto">
          <a:xfrm>
            <a:off x="7363559" y="5157789"/>
            <a:ext cx="1197219" cy="1366837"/>
          </a:xfrm>
          <a:prstGeom prst="rect">
            <a:avLst/>
          </a:prstGeom>
          <a:noFill/>
        </p:spPr>
      </p:pic>
      <p:sp>
        <p:nvSpPr>
          <p:cNvPr id="40977" name="Text Box 17"/>
          <p:cNvSpPr txBox="1">
            <a:spLocks noChangeArrowheads="1"/>
          </p:cNvSpPr>
          <p:nvPr/>
        </p:nvSpPr>
        <p:spPr bwMode="auto">
          <a:xfrm>
            <a:off x="7496908" y="260351"/>
            <a:ext cx="104921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Мюллер</a:t>
            </a:r>
          </a:p>
        </p:txBody>
      </p:sp>
      <p:sp>
        <p:nvSpPr>
          <p:cNvPr id="40978" name="Text Box 18"/>
          <p:cNvSpPr txBox="1">
            <a:spLocks noChangeArrowheads="1"/>
          </p:cNvSpPr>
          <p:nvPr/>
        </p:nvSpPr>
        <p:spPr bwMode="auto">
          <a:xfrm>
            <a:off x="7496908" y="2276476"/>
            <a:ext cx="1137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Северцев</a:t>
            </a:r>
          </a:p>
        </p:txBody>
      </p:sp>
      <p:sp>
        <p:nvSpPr>
          <p:cNvPr id="40979" name="Text Box 19"/>
          <p:cNvSpPr txBox="1">
            <a:spLocks noChangeArrowheads="1"/>
          </p:cNvSpPr>
          <p:nvPr/>
        </p:nvSpPr>
        <p:spPr bwMode="auto">
          <a:xfrm>
            <a:off x="5169877" y="188913"/>
            <a:ext cx="150547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Шмальгаузен</a:t>
            </a:r>
          </a:p>
        </p:txBody>
      </p:sp>
      <p:sp>
        <p:nvSpPr>
          <p:cNvPr id="40980" name="Text Box 20"/>
          <p:cNvSpPr txBox="1">
            <a:spLocks noChangeArrowheads="1"/>
          </p:cNvSpPr>
          <p:nvPr/>
        </p:nvSpPr>
        <p:spPr bwMode="auto">
          <a:xfrm>
            <a:off x="5417528" y="2297113"/>
            <a:ext cx="59201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Бэр </a:t>
            </a:r>
          </a:p>
        </p:txBody>
      </p:sp>
      <p:sp>
        <p:nvSpPr>
          <p:cNvPr id="40981" name="Text Box 21"/>
          <p:cNvSpPr txBox="1">
            <a:spLocks noChangeArrowheads="1"/>
          </p:cNvSpPr>
          <p:nvPr/>
        </p:nvSpPr>
        <p:spPr bwMode="auto">
          <a:xfrm>
            <a:off x="5417527" y="4673601"/>
            <a:ext cx="9733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Дарвин </a:t>
            </a:r>
          </a:p>
        </p:txBody>
      </p:sp>
      <p:sp>
        <p:nvSpPr>
          <p:cNvPr id="40982" name="Text Box 22"/>
          <p:cNvSpPr txBox="1">
            <a:spLocks noChangeArrowheads="1"/>
          </p:cNvSpPr>
          <p:nvPr/>
        </p:nvSpPr>
        <p:spPr bwMode="auto">
          <a:xfrm>
            <a:off x="7363558" y="4581526"/>
            <a:ext cx="994996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Геккель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Стадия дробления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Стадия гаструляции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Стадия органогенеза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Picture 5" descr="img3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1428736"/>
            <a:ext cx="2016125" cy="2373315"/>
          </a:xfrm>
          <a:prstGeom prst="rect">
            <a:avLst/>
          </a:prstGeom>
          <a:noFill/>
        </p:spPr>
      </p:pic>
      <p:pic>
        <p:nvPicPr>
          <p:cNvPr id="4" name="Picture 6" descr="img3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3786190"/>
            <a:ext cx="1944688" cy="2852737"/>
          </a:xfrm>
          <a:prstGeom prst="rect">
            <a:avLst/>
          </a:prstGeom>
          <a:noFill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Основные стадии эмбриогенеза</a:t>
            </a:r>
            <a:endParaRPr kumimoji="0" lang="ru-RU" sz="44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AutoShape 2"/>
          <p:cNvSpPr>
            <a:spLocks noChangeArrowheads="1"/>
          </p:cNvSpPr>
          <p:nvPr/>
        </p:nvSpPr>
        <p:spPr bwMode="auto">
          <a:xfrm>
            <a:off x="357158" y="357166"/>
            <a:ext cx="8569325" cy="633253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pic>
        <p:nvPicPr>
          <p:cNvPr id="56343" name="Picture 23" descr="B1774p84-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6013" y="981075"/>
            <a:ext cx="7272337" cy="4457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jele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52400"/>
            <a:ext cx="2079625" cy="3276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45" name="Picture 5" descr="CAGDAZW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152400"/>
            <a:ext cx="2609850" cy="196215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3124200" y="2819400"/>
            <a:ext cx="2371725" cy="636588"/>
          </a:xfrm>
          <a:prstGeom prst="rect">
            <a:avLst/>
          </a:prstGeom>
          <a:noFill/>
          <a:ln w="57150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990000"/>
                </a:solidFill>
              </a:rPr>
              <a:t>эктодерма</a:t>
            </a:r>
          </a:p>
        </p:txBody>
      </p:sp>
      <p:pic>
        <p:nvPicPr>
          <p:cNvPr id="10247" name="Picture 7" descr="epith-13-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0" y="3352800"/>
            <a:ext cx="2641600" cy="2679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49" name="Picture 9" descr="clip_image001_000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4114800"/>
            <a:ext cx="2743200" cy="19113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5791200" y="2286000"/>
            <a:ext cx="26606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/>
              <a:t>Нервная система и </a:t>
            </a:r>
          </a:p>
          <a:p>
            <a:r>
              <a:rPr lang="ru-RU" sz="2000" b="1"/>
              <a:t>органы чувств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685800" y="6172200"/>
            <a:ext cx="1817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/>
              <a:t>Эмаль зубов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6172200" y="6096000"/>
            <a:ext cx="2305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/>
              <a:t>Эпидермис кожи</a:t>
            </a: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2514600" y="228600"/>
            <a:ext cx="11874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/>
              <a:t>Кожные</a:t>
            </a:r>
          </a:p>
          <a:p>
            <a:r>
              <a:rPr lang="ru-RU" sz="2000" b="1"/>
              <a:t>железы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152400" y="3505200"/>
            <a:ext cx="25225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/>
              <a:t>Роговые выросты</a:t>
            </a:r>
          </a:p>
        </p:txBody>
      </p:sp>
      <p:sp>
        <p:nvSpPr>
          <p:cNvPr id="10255" name="Line 15"/>
          <p:cNvSpPr>
            <a:spLocks noChangeShapeType="1"/>
          </p:cNvSpPr>
          <p:nvPr/>
        </p:nvSpPr>
        <p:spPr bwMode="auto">
          <a:xfrm flipV="1">
            <a:off x="4724400" y="1600200"/>
            <a:ext cx="121920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56" name="Line 16"/>
          <p:cNvSpPr>
            <a:spLocks noChangeShapeType="1"/>
          </p:cNvSpPr>
          <p:nvPr/>
        </p:nvSpPr>
        <p:spPr bwMode="auto">
          <a:xfrm flipH="1" flipV="1">
            <a:off x="2438400" y="1600200"/>
            <a:ext cx="137160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60" name="Line 20"/>
          <p:cNvSpPr>
            <a:spLocks noChangeShapeType="1"/>
          </p:cNvSpPr>
          <p:nvPr/>
        </p:nvSpPr>
        <p:spPr bwMode="auto">
          <a:xfrm>
            <a:off x="4724400" y="3429000"/>
            <a:ext cx="13716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61" name="Line 21"/>
          <p:cNvSpPr>
            <a:spLocks noChangeShapeType="1"/>
          </p:cNvSpPr>
          <p:nvPr/>
        </p:nvSpPr>
        <p:spPr bwMode="auto">
          <a:xfrm flipH="1">
            <a:off x="3048000" y="3429000"/>
            <a:ext cx="9144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0" grpId="0"/>
      <p:bldP spid="10251" grpId="0"/>
      <p:bldP spid="10252" grpId="0"/>
      <p:bldP spid="10253" grpId="0"/>
      <p:bldP spid="102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124200" y="3124200"/>
            <a:ext cx="2473325" cy="636588"/>
          </a:xfrm>
          <a:prstGeom prst="rect">
            <a:avLst/>
          </a:prstGeom>
          <a:noFill/>
          <a:ln w="57150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990000"/>
                </a:solidFill>
              </a:rPr>
              <a:t>мезодерма</a:t>
            </a:r>
          </a:p>
        </p:txBody>
      </p:sp>
      <p:pic>
        <p:nvPicPr>
          <p:cNvPr id="12293" name="Picture 5" descr="4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2743200" cy="2524125"/>
          </a:xfrm>
          <a:prstGeom prst="rect">
            <a:avLst/>
          </a:prstGeom>
          <a:noFill/>
          <a:ln w="38100">
            <a:solidFill>
              <a:srgbClr val="990000"/>
            </a:solidFill>
            <a:miter lim="800000"/>
            <a:headEnd/>
            <a:tailEnd/>
          </a:ln>
        </p:spPr>
      </p:pic>
      <p:pic>
        <p:nvPicPr>
          <p:cNvPr id="12294" name="Picture 6" descr="348517_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304800"/>
            <a:ext cx="2952750" cy="2451100"/>
          </a:xfrm>
          <a:prstGeom prst="rect">
            <a:avLst/>
          </a:prstGeom>
          <a:noFill/>
          <a:ln w="38100">
            <a:solidFill>
              <a:srgbClr val="990000"/>
            </a:solidFill>
            <a:miter lim="800000"/>
            <a:headEnd/>
            <a:tailEnd/>
          </a:ln>
        </p:spPr>
      </p:pic>
      <p:pic>
        <p:nvPicPr>
          <p:cNvPr id="12295" name="Picture 7" descr="0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3276600"/>
            <a:ext cx="1547813" cy="3124200"/>
          </a:xfrm>
          <a:prstGeom prst="rect">
            <a:avLst/>
          </a:prstGeom>
          <a:noFill/>
          <a:ln w="38100">
            <a:solidFill>
              <a:srgbClr val="990000"/>
            </a:solidFill>
            <a:miter lim="800000"/>
            <a:headEnd/>
            <a:tailEnd/>
          </a:ln>
        </p:spPr>
      </p:pic>
      <p:pic>
        <p:nvPicPr>
          <p:cNvPr id="12296" name="Picture 8" descr="skeleto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3429000"/>
            <a:ext cx="1311275" cy="2947988"/>
          </a:xfrm>
          <a:prstGeom prst="rect">
            <a:avLst/>
          </a:prstGeom>
          <a:noFill/>
          <a:ln w="38100">
            <a:solidFill>
              <a:srgbClr val="990000"/>
            </a:solidFill>
            <a:miter lim="800000"/>
            <a:headEnd/>
            <a:tailEnd/>
          </a:ln>
        </p:spPr>
      </p:pic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609600" y="2819400"/>
            <a:ext cx="1787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/>
              <a:t>мускулатура</a:t>
            </a:r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5699125" y="2754313"/>
            <a:ext cx="291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/>
              <a:t>кровеносная система</a:t>
            </a: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609600" y="6461125"/>
            <a:ext cx="1020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/>
              <a:t>скелет</a:t>
            </a: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5810250" y="6461125"/>
            <a:ext cx="3305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/>
              <a:t>выделительная система</a:t>
            </a:r>
          </a:p>
        </p:txBody>
      </p:sp>
      <p:sp>
        <p:nvSpPr>
          <p:cNvPr id="12303" name="Text Box 15"/>
          <p:cNvSpPr txBox="1">
            <a:spLocks noChangeArrowheads="1"/>
          </p:cNvSpPr>
          <p:nvPr/>
        </p:nvSpPr>
        <p:spPr bwMode="auto">
          <a:xfrm>
            <a:off x="2897188" y="6457950"/>
            <a:ext cx="2357437" cy="3968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/>
              <a:t>половая система</a:t>
            </a:r>
          </a:p>
        </p:txBody>
      </p:sp>
      <p:sp>
        <p:nvSpPr>
          <p:cNvPr id="12305" name="Line 17"/>
          <p:cNvSpPr>
            <a:spLocks noChangeShapeType="1"/>
          </p:cNvSpPr>
          <p:nvPr/>
        </p:nvSpPr>
        <p:spPr bwMode="auto">
          <a:xfrm flipV="1">
            <a:off x="4724400" y="1752600"/>
            <a:ext cx="91440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306" name="Line 18"/>
          <p:cNvSpPr>
            <a:spLocks noChangeShapeType="1"/>
          </p:cNvSpPr>
          <p:nvPr/>
        </p:nvSpPr>
        <p:spPr bwMode="auto">
          <a:xfrm flipH="1" flipV="1">
            <a:off x="3048000" y="1752600"/>
            <a:ext cx="91440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307" name="Line 19"/>
          <p:cNvSpPr>
            <a:spLocks noChangeShapeType="1"/>
          </p:cNvSpPr>
          <p:nvPr/>
        </p:nvSpPr>
        <p:spPr bwMode="auto">
          <a:xfrm flipH="1">
            <a:off x="1828800" y="3429000"/>
            <a:ext cx="12954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308" name="Line 20"/>
          <p:cNvSpPr>
            <a:spLocks noChangeShapeType="1"/>
          </p:cNvSpPr>
          <p:nvPr/>
        </p:nvSpPr>
        <p:spPr bwMode="auto">
          <a:xfrm>
            <a:off x="5638800" y="3429000"/>
            <a:ext cx="14478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2311" name="Picture 23" descr="post-2-111525316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00400" y="4343400"/>
            <a:ext cx="1809750" cy="1981200"/>
          </a:xfrm>
          <a:prstGeom prst="rect">
            <a:avLst/>
          </a:prstGeom>
          <a:noFill/>
          <a:ln w="38100">
            <a:solidFill>
              <a:srgbClr val="990000"/>
            </a:solidFill>
            <a:miter lim="800000"/>
            <a:headEnd/>
            <a:tailEnd/>
          </a:ln>
        </p:spPr>
      </p:pic>
      <p:sp>
        <p:nvSpPr>
          <p:cNvPr id="12313" name="Line 25"/>
          <p:cNvSpPr>
            <a:spLocks noChangeShapeType="1"/>
          </p:cNvSpPr>
          <p:nvPr/>
        </p:nvSpPr>
        <p:spPr bwMode="auto">
          <a:xfrm>
            <a:off x="4343400" y="37338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9" grpId="0"/>
      <p:bldP spid="12300" grpId="0"/>
      <p:bldP spid="12301" grpId="0"/>
      <p:bldP spid="12302" grpId="0"/>
      <p:bldP spid="1230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1524000" y="609600"/>
            <a:ext cx="2414588" cy="636588"/>
          </a:xfrm>
          <a:prstGeom prst="rect">
            <a:avLst/>
          </a:prstGeom>
          <a:noFill/>
          <a:ln w="57150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990000"/>
                </a:solidFill>
              </a:rPr>
              <a:t>энтодерма</a:t>
            </a:r>
          </a:p>
        </p:txBody>
      </p:sp>
      <p:pic>
        <p:nvPicPr>
          <p:cNvPr id="11269" name="Picture 5" descr="22_legki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200400"/>
            <a:ext cx="3052763" cy="2693988"/>
          </a:xfrm>
          <a:prstGeom prst="rect">
            <a:avLst/>
          </a:prstGeom>
          <a:noFill/>
          <a:ln w="38100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1270" name="Picture 6" descr="10-20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2338" y="228600"/>
            <a:ext cx="2678112" cy="5791200"/>
          </a:xfrm>
          <a:prstGeom prst="rect">
            <a:avLst/>
          </a:prstGeom>
          <a:noFill/>
          <a:ln w="38100">
            <a:solidFill>
              <a:srgbClr val="990000"/>
            </a:solidFill>
            <a:miter lim="800000"/>
            <a:headEnd/>
            <a:tailEnd/>
          </a:ln>
        </p:spPr>
      </p:pic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685800" y="5943600"/>
            <a:ext cx="25066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/>
              <a:t>Эпителий органов</a:t>
            </a:r>
          </a:p>
          <a:p>
            <a:pPr algn="ctr"/>
            <a:r>
              <a:rPr lang="ru-RU" sz="2000" b="1"/>
              <a:t>дыхания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6172200" y="6156325"/>
            <a:ext cx="25066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/>
              <a:t>Эпителий органов</a:t>
            </a:r>
          </a:p>
          <a:p>
            <a:pPr algn="ctr"/>
            <a:r>
              <a:rPr lang="ru-RU" sz="2000" b="1"/>
              <a:t>пищеварения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4191000" y="3124200"/>
            <a:ext cx="10779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/>
              <a:t>печень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3581400" y="4343400"/>
            <a:ext cx="21875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/>
              <a:t>поджелудочная</a:t>
            </a:r>
          </a:p>
          <a:p>
            <a:r>
              <a:rPr lang="ru-RU" sz="2000" b="1"/>
              <a:t>железа</a:t>
            </a:r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>
            <a:off x="5257800" y="3352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 flipV="1">
            <a:off x="5029200" y="3886200"/>
            <a:ext cx="1600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>
            <a:off x="3962400" y="914400"/>
            <a:ext cx="198120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9" name="Line 15"/>
          <p:cNvSpPr>
            <a:spLocks noChangeShapeType="1"/>
          </p:cNvSpPr>
          <p:nvPr/>
        </p:nvSpPr>
        <p:spPr bwMode="auto">
          <a:xfrm flipH="1">
            <a:off x="1676400" y="1219200"/>
            <a:ext cx="914400" cy="1905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1" grpId="0"/>
      <p:bldP spid="11272" grpId="0"/>
      <p:bldP spid="11273" grpId="0"/>
      <p:bldP spid="11274" grpId="0"/>
      <p:bldP spid="11275" grpId="0" animBg="1"/>
      <p:bldP spid="1127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71670" y="2428868"/>
            <a:ext cx="4572000" cy="430271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dirty="0" smtClean="0"/>
              <a:t>1.Меня заинтересовал материал урока, заставил задуматься.</a:t>
            </a:r>
          </a:p>
          <a:p>
            <a:pPr>
              <a:lnSpc>
                <a:spcPct val="80000"/>
              </a:lnSpc>
            </a:pPr>
            <a:r>
              <a:rPr lang="ru-RU" dirty="0" smtClean="0"/>
              <a:t>2.Мои знания по теме выросли</a:t>
            </a:r>
          </a:p>
          <a:p>
            <a:pPr>
              <a:lnSpc>
                <a:spcPct val="80000"/>
              </a:lnSpc>
            </a:pPr>
            <a:r>
              <a:rPr lang="ru-RU" dirty="0" smtClean="0"/>
              <a:t>3.Я отвечал на вопросы учителя, вступал в беседу</a:t>
            </a:r>
          </a:p>
          <a:p>
            <a:pPr>
              <a:lnSpc>
                <a:spcPct val="80000"/>
              </a:lnSpc>
            </a:pPr>
            <a:r>
              <a:rPr lang="ru-RU" dirty="0" smtClean="0"/>
              <a:t>4.Участвовал в диалоге </a:t>
            </a:r>
            <a:r>
              <a:rPr lang="ru-RU" dirty="0" smtClean="0"/>
              <a:t>на </a:t>
            </a:r>
            <a:r>
              <a:rPr lang="ru-RU" dirty="0" smtClean="0"/>
              <a:t>уроке </a:t>
            </a:r>
          </a:p>
          <a:p>
            <a:pPr>
              <a:lnSpc>
                <a:spcPct val="80000"/>
              </a:lnSpc>
            </a:pPr>
            <a:r>
              <a:rPr lang="ru-RU" dirty="0" smtClean="0"/>
              <a:t>5.Активно работал в группе с раздаточными материалами: </a:t>
            </a:r>
            <a:r>
              <a:rPr lang="ru-RU" dirty="0" smtClean="0"/>
              <a:t>писал</a:t>
            </a:r>
            <a:r>
              <a:rPr lang="ru-RU" dirty="0" smtClean="0"/>
              <a:t>, заполнял таблицу…</a:t>
            </a:r>
          </a:p>
          <a:p>
            <a:pPr>
              <a:lnSpc>
                <a:spcPct val="80000"/>
              </a:lnSpc>
            </a:pPr>
            <a:r>
              <a:rPr lang="ru-RU" dirty="0" smtClean="0"/>
              <a:t>6.Работал с литературой учебной и дополнительной</a:t>
            </a:r>
          </a:p>
          <a:p>
            <a:pPr>
              <a:lnSpc>
                <a:spcPct val="80000"/>
              </a:lnSpc>
            </a:pPr>
            <a:r>
              <a:rPr lang="ru-RU" dirty="0" smtClean="0"/>
              <a:t>7.Выступал перед классом с рассказом представлял итоги работы группы</a:t>
            </a:r>
          </a:p>
          <a:p>
            <a:pPr>
              <a:lnSpc>
                <a:spcPct val="80000"/>
              </a:lnSpc>
            </a:pPr>
            <a:r>
              <a:rPr lang="ru-RU" dirty="0" smtClean="0"/>
              <a:t>8.Помогал товарищам работать на общее дело группы</a:t>
            </a:r>
          </a:p>
          <a:p>
            <a:pPr>
              <a:lnSpc>
                <a:spcPct val="80000"/>
              </a:lnSpc>
            </a:pPr>
            <a:r>
              <a:rPr lang="ru-RU" dirty="0" smtClean="0"/>
              <a:t>9.Я буду применять знания полученные на уроке, т.к. они полезны для будущей жизни</a:t>
            </a:r>
          </a:p>
          <a:p>
            <a:pPr>
              <a:lnSpc>
                <a:spcPct val="80000"/>
              </a:lnSpc>
            </a:pPr>
            <a:r>
              <a:rPr lang="ru-RU" dirty="0" smtClean="0"/>
              <a:t>10. Я слушал всех участников урока</a:t>
            </a:r>
            <a:endParaRPr lang="ru-RU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Оцени свою работу на уроке.</a:t>
            </a:r>
            <a:br>
              <a:rPr kumimoji="0" lang="ru-RU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«Как я поработал на уроке?»</a:t>
            </a:r>
            <a:br>
              <a:rPr kumimoji="0" lang="ru-RU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(лист самооценки)</a:t>
            </a:r>
            <a:endParaRPr kumimoji="0" lang="ru-RU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21429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Критерии оценки</a:t>
            </a:r>
            <a:br>
              <a:rPr lang="ru-RU" b="1" dirty="0" smtClean="0"/>
            </a:br>
            <a:r>
              <a:rPr lang="ru-RU" dirty="0" smtClean="0"/>
              <a:t>«Как я поработал на уроке?»</a:t>
            </a:r>
            <a:br>
              <a:rPr lang="ru-RU" dirty="0" smtClean="0"/>
            </a:br>
            <a:r>
              <a:rPr lang="ru-RU" dirty="0" smtClean="0"/>
              <a:t> (лист самооценки)</a:t>
            </a:r>
            <a:endParaRPr lang="ru-RU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10-8 «+»-отличная работа на уроке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7-6 «+»-хорошая работа на уроке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5-4 «+»-удовлетворительно поработал на уроке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3-1  «+» - стоит задуматься над изменением отношения к учебе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78</TotalTime>
  <Words>343</Words>
  <PresentationFormat>Экран (4:3)</PresentationFormat>
  <Paragraphs>75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Слайд 1</vt:lpstr>
      <vt:lpstr>Слайд 2</vt:lpstr>
      <vt:lpstr>Слайд 3</vt:lpstr>
      <vt:lpstr>Слайд 4</vt:lpstr>
      <vt:lpstr>Ученные - эмбриологи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пашок</dc:creator>
  <cp:lastModifiedBy>пашок</cp:lastModifiedBy>
  <cp:revision>13</cp:revision>
  <dcterms:created xsi:type="dcterms:W3CDTF">2017-01-30T16:10:43Z</dcterms:created>
  <dcterms:modified xsi:type="dcterms:W3CDTF">2017-02-03T08:27:38Z</dcterms:modified>
</cp:coreProperties>
</file>